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FFFFFF"/>
    <a:srgbClr val="0070C0"/>
    <a:srgbClr val="92D050"/>
    <a:srgbClr val="DD0909"/>
    <a:srgbClr val="FF6699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4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8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3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31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8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00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73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5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1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62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B79E-829E-4BB6-8824-DD1B49216FA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8C04-305F-4594-9A6F-9836BDBA97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0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781D47-1EC2-4098-AEF6-1CFF025ACB69}"/>
              </a:ext>
            </a:extLst>
          </p:cNvPr>
          <p:cNvSpPr/>
          <p:nvPr/>
        </p:nvSpPr>
        <p:spPr>
          <a:xfrm>
            <a:off x="0" y="2"/>
            <a:ext cx="6858000" cy="20453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FF8FCA-26F6-4EEF-86C4-CA6A6072FAD2}"/>
              </a:ext>
            </a:extLst>
          </p:cNvPr>
          <p:cNvSpPr txBox="1"/>
          <p:nvPr/>
        </p:nvSpPr>
        <p:spPr>
          <a:xfrm>
            <a:off x="304850" y="4748556"/>
            <a:ext cx="4498798" cy="267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最新の観光事情と体験の開発手法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　　　　　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31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日（金） 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18:30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20:30</a:t>
            </a:r>
          </a:p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新型</a:t>
            </a: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コロナの対応、</a:t>
            </a:r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“</a:t>
            </a: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売れる</a:t>
            </a:r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体験の販売手法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</a:t>
            </a:r>
            <a:r>
              <a: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　　</a:t>
            </a:r>
            <a:r>
              <a:rPr kumimoji="1"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（</a:t>
            </a:r>
            <a:r>
              <a:rPr kumimoji="1"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※</a:t>
            </a:r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ハワイ大学 疫学専門家による特別アドバイス）</a:t>
            </a:r>
            <a:endParaRPr kumimoji="1" lang="en-US" altLang="ja-JP" sz="1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游ゴシック" panose="020B0400000000000000" pitchFamily="50" charset="-128"/>
              </a:rPr>
              <a:t>　</a:t>
            </a: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游ゴシック" panose="020B0400000000000000" pitchFamily="50" charset="-128"/>
              </a:rPr>
              <a:t>　　　　　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（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） 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18:30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20:30</a:t>
            </a:r>
          </a:p>
          <a:p>
            <a:pPr>
              <a:lnSpc>
                <a:spcPct val="130000"/>
              </a:lnSpc>
            </a:pP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販売の拡大、異業種とのマッチング会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游ゴシック" panose="020B0400000000000000" pitchFamily="50" charset="-128"/>
              </a:rPr>
              <a:t>　　　　　　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日（金）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18:30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20:30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参加費　：　無料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会　場　：　武雄市図書館（こども図書館）</a:t>
            </a:r>
            <a:endParaRPr kumimoji="1" lang="en-US" altLang="zh-TW" sz="1200" dirty="0">
              <a:solidFill>
                <a:schemeClr val="tx1">
                  <a:lumMod val="85000"/>
                  <a:lumOff val="15000"/>
                </a:schemeClr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　　　　　　</a:t>
            </a:r>
            <a:r>
              <a:rPr kumimoji="1"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（武雄市武雄町大字武雄</a:t>
            </a:r>
            <a:r>
              <a:rPr kumimoji="1"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5304-1</a:t>
            </a:r>
            <a:r>
              <a:rPr kumimoji="1"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）</a:t>
            </a:r>
            <a:endParaRPr kumimoji="1" lang="en-US" altLang="zh-TW" sz="1200" dirty="0">
              <a:solidFill>
                <a:schemeClr val="tx1">
                  <a:lumMod val="85000"/>
                  <a:lumOff val="15000"/>
                </a:schemeClr>
              </a:solidFill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　協力　　：　</a:t>
            </a:r>
            <a:r>
              <a:rPr kumimoji="1"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武雄市地域雇用創造協議会</a:t>
            </a:r>
            <a:r>
              <a:rPr kumimoji="1" lang="ja-JP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、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武雄市図書館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A01BB30-4F78-49E4-A3B5-025F2F12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03168" y="1505778"/>
            <a:ext cx="1046206" cy="104620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://d15no6vzq701ao.cloudfront.net/image/production/acp/3000006805/pln3000017437/8ac21255-14c1-439a-8d9b-4a1bdb315692.jpg?width=648&amp;height=432&amp;type=resize">
            <a:extLst>
              <a:ext uri="{FF2B5EF4-FFF2-40B4-BE49-F238E27FC236}">
                <a16:creationId xmlns:a16="http://schemas.microsoft.com/office/drawing/2014/main" id="{FD406A1B-3AD3-46B1-9C22-06F9A8D88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26471" r="27357" b="7775"/>
          <a:stretch/>
        </p:blipFill>
        <p:spPr bwMode="auto">
          <a:xfrm>
            <a:off x="2004716" y="1357094"/>
            <a:ext cx="1307732" cy="130773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15no6vzq701ao.cloudfront.net/image/production/acp/3000001270/pln3000002928/ea05f401-970f-495f-b02e-0297cbb630b8.jpg?width=648&amp;height=432&amp;type=resize">
            <a:extLst>
              <a:ext uri="{FF2B5EF4-FFF2-40B4-BE49-F238E27FC236}">
                <a16:creationId xmlns:a16="http://schemas.microsoft.com/office/drawing/2014/main" id="{EE529A5D-8065-45A9-8BAD-1D44DD0E6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-867" r="3768" b="867"/>
          <a:stretch/>
        </p:blipFill>
        <p:spPr bwMode="auto">
          <a:xfrm>
            <a:off x="4506749" y="1362406"/>
            <a:ext cx="1345945" cy="134594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【三重県伊賀・木工体験】ウッドクラフトの技を伝授！ウッドバーニングorステンシル">
            <a:extLst>
              <a:ext uri="{FF2B5EF4-FFF2-40B4-BE49-F238E27FC236}">
                <a16:creationId xmlns:a16="http://schemas.microsoft.com/office/drawing/2014/main" id="{E1C1B432-A1C9-4B6D-AA15-254CEABEE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4" r="11408"/>
          <a:stretch/>
        </p:blipFill>
        <p:spPr bwMode="auto">
          <a:xfrm>
            <a:off x="5109" y="1464522"/>
            <a:ext cx="1026450" cy="102644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15no6vzq701ao.cloudfront.net/image/production/acp/3000003532/pln3000012538/47175018-3600-481c-a13c-8e79c63d4c01.jpg?width=648&amp;height=432&amp;type=resize">
            <a:extLst>
              <a:ext uri="{FF2B5EF4-FFF2-40B4-BE49-F238E27FC236}">
                <a16:creationId xmlns:a16="http://schemas.microsoft.com/office/drawing/2014/main" id="{0A047391-27B1-464C-8AE2-F6B7A1DF3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2" r="11530"/>
          <a:stretch/>
        </p:blipFill>
        <p:spPr bwMode="auto">
          <a:xfrm>
            <a:off x="5804029" y="1485131"/>
            <a:ext cx="1051661" cy="1051661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【岐阜県・下呂市・沢登り】 水の感触が気持ちいい！下呂市の清流で清涼・沢登り体験しよう">
            <a:extLst>
              <a:ext uri="{FF2B5EF4-FFF2-40B4-BE49-F238E27FC236}">
                <a16:creationId xmlns:a16="http://schemas.microsoft.com/office/drawing/2014/main" id="{A81F7BB9-B645-4AD7-8728-EAB34B3A3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5" r="5878"/>
          <a:stretch/>
        </p:blipFill>
        <p:spPr bwMode="auto">
          <a:xfrm>
            <a:off x="3284092" y="1354208"/>
            <a:ext cx="1255229" cy="125522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48C4F3-C120-40C4-89D3-3B68BDF2EF11}"/>
              </a:ext>
            </a:extLst>
          </p:cNvPr>
          <p:cNvSpPr txBox="1"/>
          <p:nvPr/>
        </p:nvSpPr>
        <p:spPr>
          <a:xfrm>
            <a:off x="1147005" y="158976"/>
            <a:ext cx="458587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佐賀県で体験型観光を推進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　　　　　　　　　　　　　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941CF1-E24B-43D9-A9E9-2C4AD1249984}"/>
              </a:ext>
            </a:extLst>
          </p:cNvPr>
          <p:cNvSpPr/>
          <p:nvPr/>
        </p:nvSpPr>
        <p:spPr>
          <a:xfrm>
            <a:off x="293654" y="2673023"/>
            <a:ext cx="6421471" cy="1736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佐賀県で新しい体験をいっしょに作り、全国に販売してみませんか？</a:t>
            </a:r>
            <a:endParaRPr kumimoji="1"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kumimoji="1" lang="en-US" altLang="ja-JP" sz="7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「体験開発塾」では、佐賀県と日本最大級の体験プラン予約サイトを運営するアソビュー社が協力し、体験プランを作りたい、より販売を伸ばしたい事業者の皆さまを支援します。より販売に繋がる体験プランとなるようアドバイス・磨き上げを行い、完成した体験プランを</a:t>
            </a:r>
            <a:r>
              <a:rPr kumimoji="1"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WEB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上に掲載する方法を最大３回にわたり学び、販路拡大をサポートします。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97C3B2-6E91-488B-B014-02A0D5ECB354}"/>
              </a:ext>
            </a:extLst>
          </p:cNvPr>
          <p:cNvSpPr/>
          <p:nvPr/>
        </p:nvSpPr>
        <p:spPr>
          <a:xfrm>
            <a:off x="293654" y="4399759"/>
            <a:ext cx="22971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武雄市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体験開発塾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DAF0B14-6DFF-42DA-A04B-5F2F605BE5A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67" y="581852"/>
            <a:ext cx="3957242" cy="69916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D295DC1-CC8A-4597-ACC1-9C1B1B2466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56" y="256586"/>
            <a:ext cx="1128488" cy="216000"/>
          </a:xfrm>
          <a:prstGeom prst="rect">
            <a:avLst/>
          </a:prstGeom>
        </p:spPr>
      </p:pic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51519BA6-D283-43D2-BEFE-47BA18EA2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41910"/>
              </p:ext>
            </p:extLst>
          </p:nvPr>
        </p:nvGraphicFramePr>
        <p:xfrm>
          <a:off x="235070" y="7718178"/>
          <a:ext cx="3499464" cy="21073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1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団体名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連絡先電話番号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924733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連絡先</a:t>
                      </a:r>
                      <a:r>
                        <a:rPr lang="en-US" altLang="ja-JP" sz="1000" u="none" strike="noStrike" dirty="0"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FAX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7573954"/>
                  </a:ext>
                </a:extLst>
              </a:tr>
              <a:tr h="2605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氏名・役職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5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参加日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　・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　・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1153699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懇親会の参加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dirty="0"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懇親会に参加する（別途費用）  </a:t>
                      </a:r>
                      <a:r>
                        <a:rPr lang="en-US" altLang="ja-JP" sz="900" dirty="0"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/  </a:t>
                      </a:r>
                      <a:r>
                        <a:rPr lang="ja-JP" altLang="en-US" sz="900" dirty="0">
                          <a:latin typeface="Yu Gothic Medium" panose="020B0500000000000000" pitchFamily="50" charset="-128"/>
                          <a:ea typeface="Yu Gothic Medium" panose="020B0500000000000000" pitchFamily="50" charset="-128"/>
                        </a:rPr>
                        <a:t>しない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 Medium" panose="020B0500000000000000" pitchFamily="50" charset="-128"/>
                        <a:ea typeface="Yu Gothic Medium" panose="020B05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3719901"/>
                  </a:ext>
                </a:extLst>
              </a:tr>
            </a:tbl>
          </a:graphicData>
        </a:graphic>
      </p:graphicFrame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F2A6217-11EF-4BC0-AAF1-9983A42FD8D5}"/>
              </a:ext>
            </a:extLst>
          </p:cNvPr>
          <p:cNvSpPr txBox="1"/>
          <p:nvPr/>
        </p:nvSpPr>
        <p:spPr>
          <a:xfrm>
            <a:off x="145944" y="7357673"/>
            <a:ext cx="658800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>
                    <a:lumMod val="95000"/>
                  </a:schemeClr>
                </a:solidFill>
              </a:rPr>
              <a:t>参 加 申 込 書</a:t>
            </a:r>
            <a:endParaRPr kumimoji="1" lang="en-US" altLang="ja-JP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1F7B38D-61F0-4F3A-8B3C-E207024C04EC}"/>
              </a:ext>
            </a:extLst>
          </p:cNvPr>
          <p:cNvSpPr/>
          <p:nvPr/>
        </p:nvSpPr>
        <p:spPr>
          <a:xfrm>
            <a:off x="3672840" y="4152247"/>
            <a:ext cx="3061104" cy="662036"/>
          </a:xfrm>
          <a:prstGeom prst="wedgeRoundRectCallout">
            <a:avLst>
              <a:gd name="adj1" fmla="val -54294"/>
              <a:gd name="adj2" fmla="val 4818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kumimoji="1" lang="ja-JP" altLang="en-US" sz="1200" u="sng" dirty="0">
                <a:solidFill>
                  <a:schemeClr val="tx1"/>
                </a:solidFill>
              </a:rPr>
              <a:t>第１回のみ</a:t>
            </a:r>
            <a:r>
              <a:rPr kumimoji="1" lang="ja-JP" altLang="en-US" sz="1200" dirty="0">
                <a:solidFill>
                  <a:schemeClr val="tx1"/>
                </a:solidFill>
              </a:rPr>
              <a:t>　　　　</a:t>
            </a:r>
            <a:endParaRPr kumimoji="1" lang="en-US" altLang="ja-JP" sz="1200" u="sng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開発塾後に「懇親会」を実施</a:t>
            </a: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（参加費</a:t>
            </a:r>
            <a:r>
              <a:rPr kumimoji="1" lang="en-US" altLang="ja-JP" sz="1200" dirty="0">
                <a:solidFill>
                  <a:schemeClr val="tx1"/>
                </a:solidFill>
              </a:rPr>
              <a:t>4,000</a:t>
            </a:r>
            <a:r>
              <a:rPr kumimoji="1" lang="ja-JP" altLang="en-US" sz="1200" dirty="0">
                <a:solidFill>
                  <a:schemeClr val="tx1"/>
                </a:solidFill>
              </a:rPr>
              <a:t>円</a:t>
            </a:r>
            <a:r>
              <a:rPr kumimoji="1" lang="en-US" altLang="ja-JP" sz="1200" dirty="0">
                <a:solidFill>
                  <a:schemeClr val="tx1"/>
                </a:solidFill>
              </a:rPr>
              <a:t>/</a:t>
            </a:r>
            <a:r>
              <a:rPr kumimoji="1" lang="ja-JP" altLang="en-US" sz="1200" dirty="0">
                <a:solidFill>
                  <a:schemeClr val="tx1"/>
                </a:solidFill>
              </a:rPr>
              <a:t>名を予定）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ECC6434-FE24-4154-B55F-0FFA9CE6AA61}"/>
              </a:ext>
            </a:extLst>
          </p:cNvPr>
          <p:cNvGrpSpPr/>
          <p:nvPr/>
        </p:nvGrpSpPr>
        <p:grpSpPr>
          <a:xfrm>
            <a:off x="4366061" y="4988284"/>
            <a:ext cx="2362079" cy="2167708"/>
            <a:chOff x="4366061" y="4988284"/>
            <a:chExt cx="2362079" cy="2167708"/>
          </a:xfrm>
        </p:grpSpPr>
        <p:pic>
          <p:nvPicPr>
            <p:cNvPr id="2050" name="Picture 2" descr="武雄温泉駅から武雄市図書館への地図">
              <a:extLst>
                <a:ext uri="{FF2B5EF4-FFF2-40B4-BE49-F238E27FC236}">
                  <a16:creationId xmlns:a16="http://schemas.microsoft.com/office/drawing/2014/main" id="{155A563E-587B-41BB-B068-9B353DFDF5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" r="7858"/>
            <a:stretch/>
          </p:blipFill>
          <p:spPr bwMode="auto">
            <a:xfrm>
              <a:off x="4366061" y="4992008"/>
              <a:ext cx="2362079" cy="216398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C95964A-F267-4F8F-A73E-AF303E0E7A1F}"/>
                </a:ext>
              </a:extLst>
            </p:cNvPr>
            <p:cNvSpPr txBox="1"/>
            <p:nvPr/>
          </p:nvSpPr>
          <p:spPr>
            <a:xfrm>
              <a:off x="4366061" y="4988284"/>
              <a:ext cx="1058899" cy="1804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kumimoji="1" lang="ja-JP" altLang="en-US" sz="700" b="1" dirty="0"/>
                <a:t>武雄会場アクセスマップ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0CD89CF-0762-478C-A646-131F48F275E0}"/>
                </a:ext>
              </a:extLst>
            </p:cNvPr>
            <p:cNvSpPr txBox="1"/>
            <p:nvPr/>
          </p:nvSpPr>
          <p:spPr>
            <a:xfrm>
              <a:off x="4377491" y="6644027"/>
              <a:ext cx="796489" cy="180425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82CFC3-C2BE-4D3A-A318-25ABBCF3095A}"/>
              </a:ext>
            </a:extLst>
          </p:cNvPr>
          <p:cNvSpPr txBox="1"/>
          <p:nvPr/>
        </p:nvSpPr>
        <p:spPr>
          <a:xfrm>
            <a:off x="5638800" y="4126530"/>
            <a:ext cx="1280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※</a:t>
            </a:r>
            <a:r>
              <a:rPr kumimoji="1" lang="ja-JP" altLang="en-US" sz="9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途中退席自由</a:t>
            </a:r>
            <a:r>
              <a:rPr kumimoji="1" lang="ja-JP" altLang="en-US" sz="1200" u="sng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endParaRPr kumimoji="1" lang="ja-JP" altLang="en-US" sz="900"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1BC05F2-00F6-492C-8B43-ECAC455C3A8C}"/>
              </a:ext>
            </a:extLst>
          </p:cNvPr>
          <p:cNvSpPr/>
          <p:nvPr/>
        </p:nvSpPr>
        <p:spPr>
          <a:xfrm>
            <a:off x="3795169" y="7819342"/>
            <a:ext cx="294398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n-ea"/>
              </a:rPr>
              <a:t>左記事項を記入の上、</a:t>
            </a:r>
            <a:endParaRPr lang="en-US" altLang="ja-JP" sz="1100" dirty="0">
              <a:latin typeface="+mn-ea"/>
            </a:endParaRPr>
          </a:p>
          <a:p>
            <a:r>
              <a:rPr lang="en-US" altLang="ja-JP" sz="1100" dirty="0">
                <a:latin typeface="+mn-ea"/>
              </a:rPr>
              <a:t>FAX</a:t>
            </a:r>
            <a:r>
              <a:rPr lang="ja-JP" altLang="en-US" sz="1100" dirty="0">
                <a:latin typeface="+mn-ea"/>
              </a:rPr>
              <a:t>またはメールでお申込みください。</a:t>
            </a:r>
          </a:p>
          <a:p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■お申込み先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・FAX　　：</a:t>
            </a:r>
            <a:r>
              <a:rPr lang="en-US" altLang="ja-JP" sz="1100" dirty="0">
                <a:latin typeface="+mn-ea"/>
              </a:rPr>
              <a:t>03-5413-5535</a:t>
            </a:r>
            <a:endParaRPr lang="ja-JP" altLang="en-US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・メール　：</a:t>
            </a:r>
            <a:r>
              <a:rPr lang="en-US" altLang="ja-JP" sz="1100" dirty="0">
                <a:latin typeface="+mn-ea"/>
              </a:rPr>
              <a:t>yoshifumi.ito@asoview.co.jp</a:t>
            </a:r>
            <a:endParaRPr lang="ja-JP" altLang="en-US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・申込期限：</a:t>
            </a:r>
            <a:r>
              <a:rPr lang="en-US" altLang="ja-JP" sz="1100" dirty="0">
                <a:latin typeface="+mn-ea"/>
              </a:rPr>
              <a:t>2020</a:t>
            </a:r>
            <a:r>
              <a:rPr lang="ja-JP" altLang="en-US" sz="1100" dirty="0">
                <a:latin typeface="+mn-ea"/>
              </a:rPr>
              <a:t>年</a:t>
            </a:r>
            <a:r>
              <a:rPr lang="en-US" altLang="ja-JP" sz="1100" dirty="0">
                <a:latin typeface="+mn-ea"/>
              </a:rPr>
              <a:t>7</a:t>
            </a:r>
            <a:r>
              <a:rPr lang="ja-JP" altLang="en-US" sz="1100" dirty="0">
                <a:latin typeface="+mn-ea"/>
              </a:rPr>
              <a:t>月</a:t>
            </a:r>
            <a:r>
              <a:rPr lang="en-US" altLang="ja-JP" sz="1100" dirty="0">
                <a:latin typeface="+mn-ea"/>
              </a:rPr>
              <a:t>29</a:t>
            </a:r>
            <a:r>
              <a:rPr lang="ja-JP" altLang="en-US" sz="1100" dirty="0">
                <a:latin typeface="+mn-ea"/>
              </a:rPr>
              <a:t>日（水）</a:t>
            </a:r>
            <a:endParaRPr lang="en-US" altLang="ja-JP" sz="1100" dirty="0">
              <a:latin typeface="+mn-ea"/>
            </a:endParaRPr>
          </a:p>
          <a:p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■ご不明点のお問い合わせ先</a:t>
            </a:r>
          </a:p>
          <a:p>
            <a:r>
              <a:rPr lang="ja-JP" altLang="en-US" sz="1100" dirty="0">
                <a:latin typeface="+mn-ea"/>
              </a:rPr>
              <a:t>・電話：</a:t>
            </a:r>
            <a:r>
              <a:rPr lang="en-US" altLang="ja-JP" sz="1100" dirty="0">
                <a:latin typeface="+mn-ea"/>
              </a:rPr>
              <a:t>050-2018-1843</a:t>
            </a:r>
            <a:r>
              <a:rPr lang="ja-JP" altLang="en-US" sz="1100" dirty="0">
                <a:latin typeface="+mn-ea"/>
              </a:rPr>
              <a:t>​</a:t>
            </a:r>
          </a:p>
          <a:p>
            <a:endParaRPr lang="ja-JP" altLang="en-US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490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384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Yu Gothic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由依</dc:creator>
  <cp:lastModifiedBy>TakeoKankou03</cp:lastModifiedBy>
  <cp:revision>176</cp:revision>
  <cp:lastPrinted>2017-08-10T04:15:59Z</cp:lastPrinted>
  <dcterms:created xsi:type="dcterms:W3CDTF">2017-08-08T05:12:51Z</dcterms:created>
  <dcterms:modified xsi:type="dcterms:W3CDTF">2020-07-22T00:33:14Z</dcterms:modified>
</cp:coreProperties>
</file>